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323" r:id="rId3"/>
    <p:sldId id="346" r:id="rId4"/>
    <p:sldId id="348" r:id="rId5"/>
    <p:sldId id="347" r:id="rId6"/>
    <p:sldId id="349" r:id="rId7"/>
    <p:sldId id="357" r:id="rId8"/>
    <p:sldId id="343" r:id="rId9"/>
    <p:sldId id="350" r:id="rId10"/>
    <p:sldId id="351" r:id="rId11"/>
    <p:sldId id="355" r:id="rId12"/>
    <p:sldId id="344" r:id="rId13"/>
    <p:sldId id="345" r:id="rId14"/>
    <p:sldId id="353" r:id="rId15"/>
    <p:sldId id="354" r:id="rId16"/>
    <p:sldId id="342" r:id="rId17"/>
    <p:sldId id="339" r:id="rId18"/>
    <p:sldId id="305" r:id="rId19"/>
    <p:sldId id="324" r:id="rId20"/>
    <p:sldId id="304" r:id="rId21"/>
    <p:sldId id="319" r:id="rId22"/>
    <p:sldId id="356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6" autoAdjust="0"/>
    <p:restoredTop sz="94660"/>
  </p:normalViewPr>
  <p:slideViewPr>
    <p:cSldViewPr>
      <p:cViewPr varScale="1">
        <p:scale>
          <a:sx n="80" d="100"/>
          <a:sy n="80" d="100"/>
        </p:scale>
        <p:origin x="-142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1FB6A-8E8C-49DF-95A8-E4BFF19363E2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74A99-7D9F-406B-846F-9D8F5704A3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67956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CC789-DFEF-4712-AA40-8D608551437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BB0A0-2DF2-40E8-ABAB-80C638FFC1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2498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9957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9957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995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DFCDF-9390-4D95-BAF5-124BB139623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BDFCDF-9390-4D95-BAF5-124BB139623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9957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99926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8512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B0A0-2DF2-40E8-ABAB-80C638FFC17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879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2196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0A1BD3-43CE-4644-B2D7-10AE5440B83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9957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0DEDD5-4A14-4314-B02E-3094423FF78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FBE87-4461-43F8-9A0B-F709FD7B409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AFBE87-4461-43F8-9A0B-F709FD7B409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1514-FAA4-4060-B9DD-D4C87F11C790}" type="datetimeFigureOut">
              <a:rPr lang="en-US" smtClean="0"/>
              <a:pPr/>
              <a:t>1/28/2016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24A95-26FD-4051-AB75-EE783B0A1DA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tlook.soton.ac.uk/owa/redir.aspx?SURL=RyZnpkO2WD9WhkSNrYkm5gTcKUp3c0GyFBE1MidoU8PaBqZ40vnSCGgAdAB0AHAAcwA6AC8ALwB3AHcAdwAuAGgAZQBhAGMAYQBkAGUAbQB5AC4AYQBjAC4AdQBrAC8AcgBlAHMAbwB1AHIAYwBlAC8AZQBuAGcAYQBnAGUAZAAtAHMAdAB1AGQAZQBuAHQALQBsAGUAYQByAG4AaQBuAGcALQBoAGkAZwBoAC0AaQBtAHAAYQBjAHQALQBzAHQAcgBhAHQAZQBnAGkAZQBzAC0AZQBuAGgAYQBuAGMAZQAtAHMAdAB1AGQAZQBuAHQALQBhAGMAaABpAGUAdgBlAG0AZQBuAHQA&amp;URL=https://www.heacademy.ac.uk/resource/engaged-student-learning-high-impact-strategies-enhance-student-achieve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.uk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mazon.co.uk/Understanding-Pedagogy-Developing-critical-approach/dp/041557174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r.sagepub.com/content/83/1/70.full.pdf+htm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8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/>
            </a:r>
            <a:br>
              <a:rPr lang="en-GB" sz="4000" b="1" dirty="0" smtClean="0">
                <a:solidFill>
                  <a:schemeClr val="bg1"/>
                </a:solidFill>
              </a:rPr>
            </a:br>
            <a:r>
              <a:rPr lang="en-GB" sz="3600" dirty="0" smtClean="0"/>
              <a:t> </a:t>
            </a:r>
            <a:br>
              <a:rPr lang="en-GB" sz="3600" dirty="0" smtClean="0"/>
            </a:b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Implementing Research-Informed Assessment Feedback Practice </a:t>
            </a:r>
            <a:r>
              <a:rPr lang="en-GB" sz="3600" dirty="0" smtClean="0">
                <a:solidFill>
                  <a:srgbClr val="FFC000"/>
                </a:solidFill>
              </a:rPr>
              <a:t/>
            </a:r>
            <a:br>
              <a:rPr lang="en-GB" sz="3600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rgbClr val="FFC000"/>
                </a:solidFill>
              </a:rPr>
              <a:t/>
            </a:r>
            <a:br>
              <a:rPr lang="en-GB" sz="3600" dirty="0" smtClean="0">
                <a:solidFill>
                  <a:srgbClr val="FFC000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/>
            </a:r>
            <a:br>
              <a:rPr lang="en-GB" sz="3600" dirty="0" smtClean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9144000" cy="1214422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January 21,  2016 Building 32 (2115) 4-5pm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 l="19278" t="28134" r="52046" b="19355"/>
          <a:stretch>
            <a:fillRect/>
          </a:stretch>
        </p:blipFill>
        <p:spPr bwMode="auto">
          <a:xfrm>
            <a:off x="142844" y="1071546"/>
            <a:ext cx="88583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3504" y="564357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 O’Connor Scarlet Symphony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5429264"/>
            <a:ext cx="2786082" cy="40011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©Carol Evans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4000" dirty="0" smtClean="0">
                <a:latin typeface="Arial" pitchFamily="34" charset="0"/>
                <a:cs typeface="Arial" pitchFamily="34" charset="0"/>
              </a:rPr>
            </a:br>
            <a: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Repositioning Assessment Feedback 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323850" y="1196975"/>
            <a:ext cx="8677306" cy="5257800"/>
          </a:xfrm>
        </p:spPr>
        <p:txBody>
          <a:bodyPr/>
          <a:lstStyle/>
          <a:p>
            <a:pPr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en-GB" sz="2400" b="1" dirty="0" smtClean="0">
                <a:solidFill>
                  <a:srgbClr val="FFC000"/>
                </a:solidFill>
              </a:rPr>
              <a:t>Co-constructed nature </a:t>
            </a:r>
            <a:r>
              <a:rPr lang="en-GB" sz="2400" b="1" dirty="0" smtClean="0">
                <a:solidFill>
                  <a:schemeClr val="bg1"/>
                </a:solidFill>
              </a:rPr>
              <a:t>of feedback </a:t>
            </a:r>
            <a:r>
              <a:rPr lang="en-GB" sz="2400" dirty="0" smtClean="0">
                <a:solidFill>
                  <a:schemeClr val="bg1"/>
                </a:solidFill>
              </a:rPr>
              <a:t>as dialogue between students</a:t>
            </a:r>
          </a:p>
          <a:p>
            <a:pPr lvl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 	 and lecturers; </a:t>
            </a:r>
          </a:p>
          <a:p>
            <a:pPr lvl="0"/>
            <a:r>
              <a:rPr lang="en-GB" sz="2400" dirty="0" smtClean="0">
                <a:solidFill>
                  <a:schemeClr val="bg1"/>
                </a:solidFill>
              </a:rPr>
              <a:t>the use of </a:t>
            </a:r>
            <a:r>
              <a:rPr lang="en-GB" sz="2400" b="1" dirty="0" smtClean="0">
                <a:solidFill>
                  <a:srgbClr val="FFC000"/>
                </a:solidFill>
              </a:rPr>
              <a:t>multiple sources </a:t>
            </a:r>
            <a:r>
              <a:rPr lang="en-GB" sz="2400" b="1" dirty="0" smtClean="0">
                <a:solidFill>
                  <a:schemeClr val="bg1"/>
                </a:solidFill>
              </a:rPr>
              <a:t>of feedback </a:t>
            </a:r>
            <a:r>
              <a:rPr lang="en-GB" sz="2400" dirty="0" smtClean="0">
                <a:solidFill>
                  <a:schemeClr val="bg1"/>
                </a:solidFill>
              </a:rPr>
              <a:t>- with the lecturer not necessarily being the dominant source of feedback but more the facilitator of student access to, and navigation and use of networks;</a:t>
            </a:r>
          </a:p>
          <a:p>
            <a:pPr lvl="0"/>
            <a:r>
              <a:rPr lang="en-GB" sz="2400" dirty="0" smtClean="0">
                <a:solidFill>
                  <a:schemeClr val="bg1"/>
                </a:solidFill>
              </a:rPr>
              <a:t>a move from </a:t>
            </a:r>
            <a:r>
              <a:rPr lang="en-GB" sz="2400" b="1" dirty="0" smtClean="0">
                <a:solidFill>
                  <a:srgbClr val="FFC000"/>
                </a:solidFill>
              </a:rPr>
              <a:t>individualistic to collective learning </a:t>
            </a:r>
            <a:r>
              <a:rPr lang="en-GB" sz="2400" dirty="0" smtClean="0">
                <a:solidFill>
                  <a:schemeClr val="bg1"/>
                </a:solidFill>
              </a:rPr>
              <a:t>through, for example,  peer feedback mechanisms; </a:t>
            </a:r>
          </a:p>
          <a:p>
            <a:pPr lvl="0"/>
            <a:r>
              <a:rPr lang="en-GB" sz="2400" dirty="0" smtClean="0">
                <a:solidFill>
                  <a:schemeClr val="bg1"/>
                </a:solidFill>
              </a:rPr>
              <a:t>assessment feedback as a fully </a:t>
            </a:r>
            <a:r>
              <a:rPr lang="en-GB" sz="2400" b="1" dirty="0" smtClean="0">
                <a:solidFill>
                  <a:srgbClr val="FFC000"/>
                </a:solidFill>
              </a:rPr>
              <a:t>integrated element of assessment </a:t>
            </a:r>
            <a:r>
              <a:rPr lang="en-GB" sz="2400" dirty="0" smtClean="0">
                <a:solidFill>
                  <a:schemeClr val="bg1"/>
                </a:solidFill>
              </a:rPr>
              <a:t>rather than as a series of isolated events (</a:t>
            </a:r>
            <a:r>
              <a:rPr lang="en-GB" sz="2400" dirty="0" err="1" smtClean="0">
                <a:solidFill>
                  <a:schemeClr val="bg1"/>
                </a:solidFill>
              </a:rPr>
              <a:t>Boud</a:t>
            </a:r>
            <a:r>
              <a:rPr lang="en-GB" sz="2400" dirty="0" smtClean="0">
                <a:solidFill>
                  <a:schemeClr val="bg1"/>
                </a:solidFill>
              </a:rPr>
              <a:t> &amp; Molloy, 2013; Yang &amp; Carless, 2012; Evans, 2013).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4000" dirty="0" smtClean="0">
                <a:latin typeface="Arial" pitchFamily="34" charset="0"/>
                <a:cs typeface="Arial" pitchFamily="34" charset="0"/>
              </a:rPr>
            </a:br>
            <a:r>
              <a:rPr lang="en-GB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Current Considerations</a:t>
            </a:r>
            <a:r>
              <a:rPr lang="en-GB" sz="5400" dirty="0" smtClean="0"/>
              <a:t/>
            </a:r>
            <a:br>
              <a:rPr lang="en-GB" sz="5400" dirty="0" smtClean="0"/>
            </a:br>
            <a:endParaRPr lang="en-GB" sz="5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323850" y="1196975"/>
            <a:ext cx="8677306" cy="5257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GB" sz="2400" dirty="0" smtClean="0">
              <a:solidFill>
                <a:schemeClr val="bg1"/>
              </a:solidFill>
            </a:endParaRP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Real Assessment</a:t>
            </a: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Students as Partners</a:t>
            </a: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Student engagement with peer learning</a:t>
            </a: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Role of research – inquiry based learning</a:t>
            </a: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Meaningful Products</a:t>
            </a: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Transfer</a:t>
            </a: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Employability </a:t>
            </a: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Deep Learning</a:t>
            </a:r>
          </a:p>
          <a:p>
            <a:pPr lvl="0"/>
            <a:r>
              <a:rPr lang="en-GB" b="1" dirty="0" smtClean="0">
                <a:solidFill>
                  <a:srgbClr val="000000"/>
                </a:solidFill>
              </a:rPr>
              <a:t>Manageable</a:t>
            </a:r>
          </a:p>
          <a:p>
            <a:r>
              <a:rPr lang="en-GB" dirty="0" smtClean="0">
                <a:solidFill>
                  <a:srgbClr val="000000"/>
                </a:solidFill>
                <a:hlinkClick r:id="rId3"/>
              </a:rPr>
              <a:t>https://www.heacademy.ac.uk/resource/engaged-student-learning-high-impact-strategies-enhance-student-achievement</a:t>
            </a:r>
            <a:endParaRPr lang="en-GB" dirty="0" smtClean="0">
              <a:solidFill>
                <a:srgbClr val="000000"/>
              </a:solidFill>
            </a:endParaRPr>
          </a:p>
          <a:p>
            <a:pPr lvl="0"/>
            <a:endParaRPr lang="en-GB" b="1" dirty="0" smtClean="0">
              <a:solidFill>
                <a:srgbClr val="FFC000"/>
              </a:solidFill>
            </a:endParaRPr>
          </a:p>
          <a:p>
            <a:pPr lvl="0"/>
            <a:endParaRPr lang="en-GB" sz="2400" b="1" dirty="0" smtClean="0">
              <a:solidFill>
                <a:srgbClr val="FFC000"/>
              </a:solidFill>
            </a:endParaRPr>
          </a:p>
          <a:p>
            <a:pPr lvl="0">
              <a:buNone/>
            </a:pPr>
            <a:endParaRPr lang="en-GB" sz="2400" b="1" dirty="0" smtClean="0">
              <a:solidFill>
                <a:srgbClr val="FFC000"/>
              </a:solidFill>
            </a:endParaRPr>
          </a:p>
          <a:p>
            <a:pPr lvl="0">
              <a:buNone/>
            </a:pPr>
            <a:endParaRPr lang="en-GB" sz="2400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	</a:t>
            </a:r>
          </a:p>
          <a:p>
            <a:pPr marL="714375" indent="-714375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(A)  	</a:t>
            </a:r>
            <a:r>
              <a:rPr lang="en-GB" sz="2400" b="1" dirty="0" smtClean="0">
                <a:solidFill>
                  <a:srgbClr val="FFC000"/>
                </a:solidFill>
              </a:rPr>
              <a:t>Exploration of student and lecturer beliefs </a:t>
            </a:r>
            <a:r>
              <a:rPr lang="en-GB" sz="2400" dirty="0" smtClean="0">
                <a:solidFill>
                  <a:schemeClr val="bg1"/>
                </a:solidFill>
              </a:rPr>
              <a:t>about the value of a specific  assessment feedback approach </a:t>
            </a:r>
          </a:p>
          <a:p>
            <a:pPr marL="714375" indent="-714375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(B) 	An appreciation of the fact that learners have </a:t>
            </a:r>
            <a:r>
              <a:rPr lang="en-GB" sz="2400" b="1" dirty="0" smtClean="0">
                <a:solidFill>
                  <a:schemeClr val="bg1"/>
                </a:solidFill>
              </a:rPr>
              <a:t>different needs in relation to assessment feedback practice </a:t>
            </a:r>
            <a:r>
              <a:rPr lang="en-GB" sz="2400" dirty="0" smtClean="0">
                <a:solidFill>
                  <a:schemeClr val="bg1"/>
                </a:solidFill>
              </a:rPr>
              <a:t>and an awareness of difference in relation to how </a:t>
            </a:r>
            <a:r>
              <a:rPr lang="en-GB" sz="2400" b="1" dirty="0" smtClean="0">
                <a:solidFill>
                  <a:srgbClr val="FFC000"/>
                </a:solidFill>
              </a:rPr>
              <a:t>individual’s process  informatio</a:t>
            </a:r>
            <a:r>
              <a:rPr lang="en-GB" sz="2400" b="1" dirty="0" smtClean="0">
                <a:solidFill>
                  <a:schemeClr val="bg1"/>
                </a:solidFill>
              </a:rPr>
              <a:t>n </a:t>
            </a:r>
            <a:r>
              <a:rPr lang="en-GB" sz="2400" dirty="0" smtClean="0">
                <a:solidFill>
                  <a:schemeClr val="bg1"/>
                </a:solidFill>
              </a:rPr>
              <a:t>and the relevance of this to feedback. </a:t>
            </a:r>
          </a:p>
          <a:p>
            <a:pPr marL="714375" indent="-714375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(C)	It is research informed and considers</a:t>
            </a:r>
            <a:r>
              <a:rPr lang="en-GB" sz="2400" b="1" dirty="0" smtClean="0">
                <a:solidFill>
                  <a:schemeClr val="bg1"/>
                </a:solidFill>
              </a:rPr>
              <a:t> feedback</a:t>
            </a:r>
            <a:r>
              <a:rPr lang="en-GB" sz="2400" b="1" dirty="0" smtClean="0">
                <a:solidFill>
                  <a:srgbClr val="FFC000"/>
                </a:solidFill>
              </a:rPr>
              <a:t>, </a:t>
            </a:r>
            <a:r>
              <a:rPr lang="en-GB" sz="2400" b="1" dirty="0" err="1" smtClean="0">
                <a:solidFill>
                  <a:srgbClr val="FFC000"/>
                </a:solidFill>
              </a:rPr>
              <a:t>feedforward</a:t>
            </a:r>
            <a:r>
              <a:rPr lang="en-GB" sz="2400" b="1" dirty="0" smtClean="0">
                <a:solidFill>
                  <a:srgbClr val="FFC000"/>
                </a:solidFill>
              </a:rPr>
              <a:t> and feed up</a:t>
            </a:r>
            <a:r>
              <a:rPr lang="en-GB" sz="2400" dirty="0" smtClean="0">
                <a:solidFill>
                  <a:schemeClr val="bg1"/>
                </a:solidFill>
              </a:rPr>
              <a:t>.</a:t>
            </a:r>
          </a:p>
          <a:p>
            <a:pPr marL="714375" indent="-714375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(D) 	The </a:t>
            </a:r>
            <a:r>
              <a:rPr lang="en-GB" sz="2400" b="1" dirty="0" smtClean="0">
                <a:solidFill>
                  <a:srgbClr val="FFC000"/>
                </a:solidFill>
              </a:rPr>
              <a:t>promotion of student and lecturer agency </a:t>
            </a:r>
            <a:r>
              <a:rPr lang="en-GB" sz="2400" dirty="0" smtClean="0">
                <a:solidFill>
                  <a:schemeClr val="bg1"/>
                </a:solidFill>
              </a:rPr>
              <a:t>; an increasing emphasis on the nature of the role of the student and lecturer in feedback exchanges; the importance of, and strategies for, supporting students in </a:t>
            </a:r>
            <a:r>
              <a:rPr lang="en-GB" sz="2400" b="1" dirty="0" smtClean="0">
                <a:solidFill>
                  <a:schemeClr val="bg1"/>
                </a:solidFill>
              </a:rPr>
              <a:t>developing self -assessment skills.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714375" indent="-714375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(E) 	Assessment feedback is seen as an </a:t>
            </a:r>
            <a:r>
              <a:rPr lang="en-GB" sz="2400" b="1" dirty="0" smtClean="0">
                <a:solidFill>
                  <a:srgbClr val="FFC000"/>
                </a:solidFill>
              </a:rPr>
              <a:t>integral</a:t>
            </a:r>
            <a:r>
              <a:rPr lang="en-GB" sz="2400" b="1" dirty="0" smtClean="0">
                <a:solidFill>
                  <a:schemeClr val="bg1"/>
                </a:solidFill>
              </a:rPr>
              <a:t> part of learning and teaching.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A50021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A Personal Learning Styles Pedagogy Approach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	</a:t>
            </a:r>
          </a:p>
          <a:p>
            <a:pPr>
              <a:buNone/>
            </a:pPr>
            <a:r>
              <a:rPr lang="en-GB" b="1" dirty="0" smtClean="0"/>
              <a:t>	Waring and Evans (2015) Understanding Pedagogy </a:t>
            </a:r>
            <a:r>
              <a:rPr lang="en-GB" b="1" u="sng" dirty="0" smtClean="0">
                <a:hlinkClick r:id="rId3"/>
              </a:rPr>
              <a:t>http://www.amazon.co.uk</a:t>
            </a:r>
            <a:endParaRPr lang="en-GB" b="1" dirty="0" smtClean="0"/>
          </a:p>
          <a:p>
            <a:pPr>
              <a:buNone/>
            </a:pPr>
            <a:r>
              <a:rPr lang="en-GB" b="1" u="sng" dirty="0" smtClean="0">
                <a:hlinkClick r:id="rId4"/>
              </a:rPr>
              <a:t>/Understanding-Pedagogy-Developing-critical-approach/</a:t>
            </a:r>
            <a:r>
              <a:rPr lang="en-GB" b="1" u="sng" dirty="0" err="1" smtClean="0">
                <a:hlinkClick r:id="rId4"/>
              </a:rPr>
              <a:t>dp</a:t>
            </a:r>
            <a:r>
              <a:rPr lang="en-GB" b="1" u="sng" dirty="0" smtClean="0">
                <a:hlinkClick r:id="rId4"/>
              </a:rPr>
              <a:t>/041557174X</a:t>
            </a:r>
            <a:r>
              <a:rPr lang="en-GB" b="1" dirty="0" smtClean="0"/>
              <a:t> 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	Evans, C., &amp; Waring M. (2015). Using an informed understanding of styles to enhance learning and teaching in 21</a:t>
            </a:r>
            <a:r>
              <a:rPr lang="en-GB" b="1" baseline="30000" dirty="0" smtClean="0"/>
              <a:t>st</a:t>
            </a:r>
            <a:r>
              <a:rPr lang="en-GB" b="1" dirty="0" smtClean="0"/>
              <a:t> century learning environments. In: R. Wegerif, J.  Kauffman, and L. Liu. </a:t>
            </a:r>
            <a:r>
              <a:rPr lang="en-GB" b="1" i="1" dirty="0" smtClean="0"/>
              <a:t> Handbook of Research on Teaching Thinking </a:t>
            </a:r>
            <a:r>
              <a:rPr lang="en-GB" b="1" dirty="0" smtClean="0"/>
              <a:t>(pp. 137-150). London: </a:t>
            </a:r>
            <a:r>
              <a:rPr lang="en-GB" b="1" dirty="0" err="1" smtClean="0"/>
              <a:t>Routledge</a:t>
            </a:r>
            <a:r>
              <a:rPr lang="en-GB" b="1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 marL="1257300" indent="-895350"/>
            <a:endParaRPr lang="en-GB" sz="1400" b="1" dirty="0" smtClean="0">
              <a:solidFill>
                <a:schemeClr val="bg1"/>
              </a:solidFill>
            </a:endParaRPr>
          </a:p>
          <a:p>
            <a:pPr marL="1257300" indent="-895350"/>
            <a:r>
              <a:rPr lang="en-GB" dirty="0" smtClean="0">
                <a:solidFill>
                  <a:schemeClr val="bg1"/>
                </a:solidFill>
              </a:rPr>
              <a:t>What lessons  can we can learn from current innovative assessment designs</a:t>
            </a:r>
          </a:p>
          <a:p>
            <a:pPr marL="1257300" indent="-895350"/>
            <a:endParaRPr lang="en-GB" sz="1400" dirty="0" smtClean="0">
              <a:solidFill>
                <a:schemeClr val="bg1"/>
              </a:solidFill>
            </a:endParaRPr>
          </a:p>
          <a:p>
            <a:pPr marL="1257300" indent="-895350"/>
            <a:r>
              <a:rPr lang="en-GB" dirty="0" smtClean="0">
                <a:solidFill>
                  <a:schemeClr val="bg1"/>
                </a:solidFill>
              </a:rPr>
              <a:t>Can (EAT) evaluation tool help to explore dimensions of assessment feedback practice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A50021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References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A50021"/>
          </a:solidFill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Cultivating a Deep Approach to FB / FF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pPr marL="542925" indent="-276225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Meaning making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‘understanding principles v going 	through the motions’</a:t>
            </a:r>
          </a:p>
          <a:p>
            <a:pPr marL="542925" indent="-276225" eaLnBrk="1" hangingPunct="1">
              <a:buFont typeface="Arial" charset="0"/>
              <a:buNone/>
              <a:defRPr/>
            </a:pPr>
            <a:endParaRPr lang="en-US" sz="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	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Self management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prioritising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workload / targets)</a:t>
            </a:r>
          </a:p>
          <a:p>
            <a:pPr marL="542925" indent="-276225" eaLnBrk="1" hangingPunct="1">
              <a:buFont typeface="Arial" charset="0"/>
              <a:buNone/>
              <a:defRPr/>
            </a:pPr>
            <a:endParaRPr lang="en-US" sz="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Perspective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(making sense of feedback – filtering)</a:t>
            </a: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endParaRPr lang="en-US" sz="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Noticing</a:t>
            </a:r>
            <a:r>
              <a:rPr lang="en-US" sz="24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(making the most of opportunities)</a:t>
            </a: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endParaRPr lang="en-US" sz="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Resilience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(self awareness – self monitoring)</a:t>
            </a:r>
          </a:p>
          <a:p>
            <a:pPr marL="542925" indent="-276225" eaLnBrk="1" hangingPunct="1">
              <a:buFont typeface="Arial" charset="0"/>
              <a:buNone/>
              <a:defRPr/>
            </a:pPr>
            <a:endParaRPr lang="en-US" sz="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Management of personal response to feedback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(fit  	within 	organizations/personal adjustment – self-concept/  	identity)</a:t>
            </a:r>
          </a:p>
          <a:p>
            <a:pPr marL="542925" indent="-276225" eaLnBrk="1" hangingPunct="1">
              <a:buFont typeface="Arial" charset="0"/>
              <a:buNone/>
              <a:defRPr/>
            </a:pPr>
            <a:endParaRPr lang="en-US" sz="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Personal responsibility 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 FB/ FF process </a:t>
            </a:r>
          </a:p>
          <a:p>
            <a:pPr marL="542925" indent="-276225" eaLnBrk="1" hangingPunct="1">
              <a:buFont typeface="Arial" charset="0"/>
              <a:buNone/>
              <a:defRPr/>
            </a:pPr>
            <a:endParaRPr lang="en-US" sz="5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Adaptability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(ability to transfer and adapt feedback to 	different contexts)</a:t>
            </a:r>
          </a:p>
          <a:p>
            <a:pPr marL="542925" indent="-276225" eaLnBrk="1" hangingPunct="1"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</a:t>
            </a:r>
            <a:r>
              <a:rPr lang="en-US" sz="24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Forward Thinking 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(Evans, 2013b)</a:t>
            </a:r>
          </a:p>
          <a:p>
            <a:pPr eaLnBrk="1" hangingPunct="1">
              <a:buFont typeface="Arial" charset="0"/>
              <a:buBlip>
                <a:blip r:embed="rId3"/>
              </a:buBlip>
              <a:defRPr/>
            </a:pPr>
            <a:endParaRPr lang="en-US" sz="2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A50021"/>
          </a:solidFill>
        </p:spPr>
        <p:txBody>
          <a:bodyPr/>
          <a:lstStyle/>
          <a:p>
            <a:pPr eaLnBrk="1" hangingPunct="1"/>
            <a:r>
              <a:rPr lang="en-GB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Making Effective Use of Feedback</a:t>
            </a:r>
          </a:p>
        </p:txBody>
      </p:sp>
      <p:sp>
        <p:nvSpPr>
          <p:cNvPr id="26627" name="Content Placeholder 5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 marL="542925" indent="-276225" eaLnBrk="1" hangingPunct="1">
              <a:buNone/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781050" indent="-514350" eaLnBrk="1" hangingPunct="1">
              <a:buAutoNum type="arabicPeriod"/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Focused specific feedback</a:t>
            </a:r>
            <a:endParaRPr lang="en-US" sz="2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781050" indent="-514350" eaLnBrk="1" hangingPunct="1">
              <a:buAutoNum type="arabicPeriod"/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Student engagement: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students asked to request 3 things they wanted feedback on.</a:t>
            </a:r>
          </a:p>
          <a:p>
            <a:pPr marL="781050" indent="-514350" eaLnBrk="1" hangingPunct="1">
              <a:buAutoNum type="arabicPeriod"/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No feedback on full drafts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just on proposal outlines – done early on in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programme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</a:t>
            </a:r>
          </a:p>
          <a:p>
            <a:pPr marL="781050" indent="-514350" eaLnBrk="1" hangingPunct="1">
              <a:buAutoNum type="arabicPeriod"/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Identification of networks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of support at start.</a:t>
            </a:r>
          </a:p>
          <a:p>
            <a:pPr marL="781050" indent="-514350" eaLnBrk="1" hangingPunct="1">
              <a:buAutoNum type="arabicPeriod"/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Direction to networks.</a:t>
            </a:r>
          </a:p>
          <a:p>
            <a:pPr marL="781050" indent="-514350" eaLnBrk="1" hangingPunct="1">
              <a:buAutoNum type="arabicPeriod"/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Information sent prior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to all taught sessions with key tasks.</a:t>
            </a:r>
          </a:p>
          <a:p>
            <a:pPr marL="781050" indent="-514350" eaLnBrk="1" hangingPunct="1">
              <a:buAutoNum type="arabicPeriod"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Students asked in </a:t>
            </a:r>
            <a:r>
              <a:rPr lang="en-US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summative work to reflect on how they have met the criteria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; what areas they still have issues with; where they would like more support; effectiveness of their feedback to others and how they have used feedback received.</a:t>
            </a:r>
          </a:p>
          <a:p>
            <a:pPr marL="781050" indent="-514350" eaLnBrk="1" hangingPunct="1">
              <a:buAutoNum type="arabicPeriod"/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Explicit discussion of learning process: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self-regulation; assimilation into professional learning communities.</a:t>
            </a:r>
          </a:p>
          <a:p>
            <a:pPr marL="781050" indent="-514350" eaLnBrk="1" hangingPunct="1">
              <a:buAutoNum type="arabicPeriod"/>
              <a:defRPr/>
            </a:pPr>
            <a:r>
              <a:rPr lang="en-US" sz="20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Authentic assessment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based o n what the students had identified as a priority in order to develop themselves within and beyond HE.</a:t>
            </a:r>
          </a:p>
          <a:p>
            <a:pPr marL="781050" indent="-514350" eaLnBrk="1" hangingPunct="1">
              <a:buAutoNum type="arabicPeriod"/>
              <a:defRPr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</a:t>
            </a:r>
            <a:r>
              <a:rPr lang="en-GB" dirty="0" smtClean="0">
                <a:solidFill>
                  <a:srgbClr val="FFC000"/>
                </a:solidFill>
              </a:rPr>
              <a:t>	</a:t>
            </a:r>
          </a:p>
          <a:p>
            <a:pPr marL="628650" indent="-447675"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Identification &amp; interpretation of student learning transitions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relation to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receptivity to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ability to use and give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feedback;</a:t>
            </a:r>
          </a:p>
          <a:p>
            <a:pPr marL="628650" indent="-447675">
              <a:buFont typeface="Wingdings" pitchFamily="2" charset="2"/>
              <a:buChar char="§"/>
              <a:defRPr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28650" indent="-447675">
              <a:buFont typeface="Arial" charset="0"/>
              <a:buNone/>
              <a:defRPr/>
            </a:pPr>
            <a:endParaRPr lang="en-GB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28650" indent="-447675"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Dynamics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involved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both the giving and receiving of feedback;</a:t>
            </a:r>
          </a:p>
          <a:p>
            <a:pPr marL="628650" indent="-447675">
              <a:buFont typeface="Arial" charset="0"/>
              <a:buNone/>
              <a:defRPr/>
            </a:pPr>
            <a:endParaRPr lang="en-GB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28650" indent="-447675"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Cognitive and affective dimensions</a:t>
            </a:r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interpretation of feedback;</a:t>
            </a:r>
          </a:p>
          <a:p>
            <a:pPr marL="628650" indent="-447675"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628650" indent="-447675">
              <a:buFont typeface="Arial" charset="0"/>
              <a:buNone/>
              <a:defRPr/>
            </a:pPr>
            <a:endParaRPr lang="en-GB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28650" indent="-447675"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Relationships between </a:t>
            </a:r>
            <a:r>
              <a:rPr lang="en-GB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individual and contextual variables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(with greater attention placed on the subject specific requirements of feedback and roles of culture, gender and other ILDs);</a:t>
            </a:r>
          </a:p>
          <a:p>
            <a:pPr marL="628650" indent="-447675">
              <a:buFont typeface="Wingdings" pitchFamily="2" charset="2"/>
              <a:buChar char="§"/>
              <a:defRPr/>
            </a:pPr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28650" indent="-447675">
              <a:buFont typeface="Arial" charset="0"/>
              <a:buNone/>
              <a:defRPr/>
            </a:pPr>
            <a:endParaRPr lang="en-GB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28650" indent="-447675"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Role of feedback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the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of self-concept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Bereiter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2002);</a:t>
            </a:r>
          </a:p>
          <a:p>
            <a:pPr marL="628650" indent="-447675">
              <a:buFont typeface="Arial" charset="0"/>
              <a:buNone/>
              <a:defRPr/>
            </a:pPr>
            <a:endParaRPr lang="en-GB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28650" indent="-447675"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Nature of </a:t>
            </a:r>
            <a:r>
              <a:rPr lang="en-GB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feedback networks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communication flows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628650" indent="-447675">
              <a:buFont typeface="Arial" charset="0"/>
              <a:buNone/>
              <a:defRPr/>
            </a:pPr>
            <a:endParaRPr lang="en-GB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28650" indent="-447675"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Specifics on </a:t>
            </a:r>
            <a:r>
              <a:rPr lang="en-GB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how tools can be used </a:t>
            </a: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assist development of co- and self-regulation.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A50021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Foci for research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1162050" indent="-1162050" algn="ctr" defTabSz="1524000">
              <a:buNone/>
            </a:pPr>
            <a:r>
              <a:rPr lang="en-GB" sz="9600" dirty="0" smtClean="0">
                <a:solidFill>
                  <a:srgbClr val="FFC000"/>
                </a:solidFill>
              </a:rPr>
              <a:t>Exploring Practice</a:t>
            </a:r>
          </a:p>
          <a:p>
            <a:pPr>
              <a:buNone/>
            </a:pPr>
            <a:r>
              <a:rPr lang="en-GB" dirty="0" smtClean="0"/>
              <a:t>in the workload model?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Assessment Tool (EAT)</a:t>
            </a: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FFC000"/>
                </a:solidFill>
              </a:rPr>
              <a:t>12 dimensions related to 3 key areas: </a:t>
            </a:r>
          </a:p>
          <a:p>
            <a:pPr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		</a:t>
            </a:r>
            <a:r>
              <a:rPr lang="en-GB" sz="4000" dirty="0" smtClean="0">
                <a:solidFill>
                  <a:schemeClr val="bg1"/>
                </a:solidFill>
              </a:rPr>
              <a:t>Assessment Literacy (AL)</a:t>
            </a:r>
          </a:p>
          <a:p>
            <a:pPr>
              <a:buNone/>
            </a:pPr>
            <a:endParaRPr lang="en-GB" sz="9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		Facilitating Improvements in Learning: 	Feeding Forward and Up (</a:t>
            </a:r>
            <a:r>
              <a:rPr lang="en-GB" sz="4000" dirty="0" err="1" smtClean="0">
                <a:solidFill>
                  <a:schemeClr val="bg1"/>
                </a:solidFill>
              </a:rPr>
              <a:t>FIiL</a:t>
            </a:r>
            <a:r>
              <a:rPr lang="en-GB" sz="4000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endParaRPr lang="en-GB" sz="900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		Holistic Assessment Design (HAD)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/>
              <a:t>Assessment Practice Foci</a:t>
            </a:r>
            <a:endParaRPr lang="en-GB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rcRect l="14429" t="18203" r="13229" b="10618"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	</a:t>
            </a:r>
          </a:p>
          <a:p>
            <a:pPr marL="1257300" indent="-895350"/>
            <a:r>
              <a:rPr lang="en-GB" dirty="0" smtClean="0">
                <a:solidFill>
                  <a:schemeClr val="bg1"/>
                </a:solidFill>
              </a:rPr>
              <a:t>What do we know about key principles underpinning effective assessment feedback designs?</a:t>
            </a:r>
          </a:p>
          <a:p>
            <a:pPr marL="1257300" indent="-895350"/>
            <a:endParaRPr lang="en-GB" sz="1400" dirty="0" smtClean="0">
              <a:solidFill>
                <a:schemeClr val="bg1"/>
              </a:solidFill>
            </a:endParaRPr>
          </a:p>
          <a:p>
            <a:pPr marL="1257300" indent="-895350"/>
            <a:r>
              <a:rPr lang="en-GB" dirty="0" smtClean="0">
                <a:solidFill>
                  <a:schemeClr val="bg1"/>
                </a:solidFill>
              </a:rPr>
              <a:t>What lessons  can we can learn from current innovative assessment designs? </a:t>
            </a:r>
          </a:p>
          <a:p>
            <a:pPr marL="1257300" indent="-895350"/>
            <a:endParaRPr lang="en-GB" sz="1400" dirty="0" smtClean="0">
              <a:solidFill>
                <a:schemeClr val="bg1"/>
              </a:solidFill>
            </a:endParaRPr>
          </a:p>
          <a:p>
            <a:pPr marL="1257300" indent="-895350"/>
            <a:r>
              <a:rPr lang="en-GB" dirty="0" smtClean="0">
                <a:solidFill>
                  <a:schemeClr val="bg1"/>
                </a:solidFill>
              </a:rPr>
              <a:t>Can the (EAT) evaluation tool help to explore dimensions of assessment feedback practice?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A50021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</a:rPr>
              <a:t>Outline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3802" t="19088" r="15531" b="9966"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l="14441" t="21280" r="16685" b="6537"/>
          <a:stretch>
            <a:fillRect/>
          </a:stretch>
        </p:blipFill>
        <p:spPr bwMode="auto">
          <a:xfrm>
            <a:off x="142844" y="285728"/>
            <a:ext cx="8858312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6143644"/>
            <a:ext cx="235745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Bespoke training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 l="19278" t="28134" r="52046" b="19355"/>
          <a:stretch>
            <a:fillRect/>
          </a:stretch>
        </p:blipFill>
        <p:spPr bwMode="auto">
          <a:xfrm>
            <a:off x="142844" y="214290"/>
            <a:ext cx="885831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4143380"/>
            <a:ext cx="771530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Contact (c.a.evans@soton.ac.uk) if you want to be a RAP discipline representative / and or to join the RAP mailing list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A50021"/>
          </a:solidFill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Does</a:t>
            </a:r>
            <a:r>
              <a:rPr lang="en-GB" b="1" dirty="0" smtClean="0">
                <a:latin typeface="Arial" charset="0"/>
                <a:cs typeface="Arial" charset="0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Feedback Work?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928671"/>
            <a:ext cx="9144000" cy="5784868"/>
          </a:xfrm>
        </p:spPr>
        <p:txBody>
          <a:bodyPr/>
          <a:lstStyle/>
          <a:p>
            <a:pPr marL="542925" indent="0" eaLnBrk="1" hangingPunct="1">
              <a:lnSpc>
                <a:spcPts val="3700"/>
              </a:lnSpc>
              <a:buNone/>
              <a:tabLst>
                <a:tab pos="1257300" algn="l"/>
              </a:tabLst>
              <a:defRPr/>
            </a:pPr>
            <a:endParaRPr lang="en-GB" sz="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365125" eaLnBrk="1" hangingPunct="1">
              <a:lnSpc>
                <a:spcPts val="3700"/>
              </a:lnSpc>
              <a:buFont typeface="Wingdings" pitchFamily="2" charset="2"/>
              <a:buChar char="v"/>
              <a:tabLst>
                <a:tab pos="273050" algn="l"/>
                <a:tab pos="1257300" algn="l"/>
                <a:tab pos="4933950" algn="l"/>
                <a:tab pos="5295900" algn="l"/>
              </a:tabLst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usually but not always (</a:t>
            </a:r>
            <a:r>
              <a:rPr lang="en-GB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DeNisi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&amp; </a:t>
            </a:r>
            <a:r>
              <a:rPr lang="en-GB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Kluger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2000)</a:t>
            </a:r>
          </a:p>
          <a:p>
            <a:pPr marL="542925" indent="-365125" eaLnBrk="1" hangingPunct="1">
              <a:lnSpc>
                <a:spcPts val="3700"/>
              </a:lnSpc>
              <a:buFont typeface="Wingdings" pitchFamily="2" charset="2"/>
              <a:buChar char="v"/>
              <a:tabLst>
                <a:tab pos="273050" algn="l"/>
                <a:tab pos="1257300" algn="l"/>
                <a:tab pos="4933950" algn="l"/>
                <a:tab pos="5295900" algn="l"/>
              </a:tabLst>
              <a:defRPr/>
            </a:pPr>
            <a:endParaRPr lang="en-GB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365125" eaLnBrk="1" hangingPunct="1">
              <a:lnSpc>
                <a:spcPts val="3700"/>
              </a:lnSpc>
              <a:buFont typeface="Wingdings" pitchFamily="2" charset="2"/>
              <a:buChar char="v"/>
              <a:tabLst>
                <a:tab pos="273050" algn="l"/>
                <a:tab pos="1257300" algn="l"/>
                <a:tab pos="4933950" algn="l"/>
              </a:tabLst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no simple answer (Shute, 2008)</a:t>
            </a:r>
          </a:p>
          <a:p>
            <a:pPr marL="542925" indent="-365125" eaLnBrk="1" hangingPunct="1">
              <a:lnSpc>
                <a:spcPts val="3700"/>
              </a:lnSpc>
              <a:buFont typeface="Wingdings" pitchFamily="2" charset="2"/>
              <a:buChar char="v"/>
              <a:tabLst>
                <a:tab pos="273050" algn="l"/>
                <a:tab pos="1257300" algn="l"/>
                <a:tab pos="4933950" algn="l"/>
              </a:tabLst>
              <a:defRPr/>
            </a:pPr>
            <a:endParaRPr lang="en-GB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365125" eaLnBrk="1" hangingPunct="1">
              <a:lnSpc>
                <a:spcPts val="3700"/>
              </a:lnSpc>
              <a:buFont typeface="Wingdings" pitchFamily="2" charset="2"/>
              <a:buChar char="v"/>
              <a:tabLst>
                <a:tab pos="273050" algn="l"/>
                <a:tab pos="1257300" algn="l"/>
              </a:tabLst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no general agreement 	 (Nelson &amp; </a:t>
            </a:r>
            <a:r>
              <a:rPr lang="en-GB" sz="2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Schunn</a:t>
            </a:r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2008)</a:t>
            </a:r>
          </a:p>
          <a:p>
            <a:pPr marL="542925" indent="-365125" eaLnBrk="1" hangingPunct="1">
              <a:lnSpc>
                <a:spcPts val="3700"/>
              </a:lnSpc>
              <a:buFont typeface="Wingdings" pitchFamily="2" charset="2"/>
              <a:buChar char="v"/>
              <a:tabLst>
                <a:tab pos="273050" algn="l"/>
                <a:tab pos="1257300" algn="l"/>
              </a:tabLst>
              <a:defRPr/>
            </a:pPr>
            <a:endParaRPr lang="en-GB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365125" eaLnBrk="1" hangingPunct="1">
              <a:lnSpc>
                <a:spcPts val="3700"/>
              </a:lnSpc>
              <a:buFont typeface="Wingdings" pitchFamily="2" charset="2"/>
              <a:buChar char="v"/>
              <a:tabLst>
                <a:tab pos="273050" algn="l"/>
                <a:tab pos="1257300" algn="l"/>
              </a:tabLst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the wrong question to ask (Sadler, 2003, 2010)</a:t>
            </a:r>
          </a:p>
          <a:p>
            <a:pPr marL="542925" indent="-365125" eaLnBrk="1" hangingPunct="1">
              <a:lnSpc>
                <a:spcPts val="3700"/>
              </a:lnSpc>
              <a:buNone/>
              <a:tabLst>
                <a:tab pos="273050" algn="l"/>
                <a:tab pos="1257300" algn="l"/>
              </a:tabLst>
              <a:defRPr/>
            </a:pPr>
            <a:endParaRPr lang="en-GB" sz="28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-365125" eaLnBrk="1" hangingPunct="1">
              <a:lnSpc>
                <a:spcPts val="3700"/>
              </a:lnSpc>
              <a:buFont typeface="Arial" charset="0"/>
              <a:buNone/>
              <a:tabLst>
                <a:tab pos="273050" algn="l"/>
                <a:tab pos="1257300" algn="l"/>
              </a:tabLst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BUT - generally agreed principles (Evans, 2013, 79</a:t>
            </a:r>
            <a:r>
              <a:rPr lang="en-GB" sz="2800" b="1" dirty="0" smtClean="0">
                <a:latin typeface="Arial" charset="0"/>
                <a:cs typeface="Arial" charset="0"/>
              </a:rPr>
              <a:t>).</a:t>
            </a:r>
            <a:endParaRPr lang="en-US" sz="2800" b="1" dirty="0" smtClean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3108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3179" t="13079" r="9010" b="64034"/>
          <a:stretch>
            <a:fillRect/>
          </a:stretch>
        </p:blipFill>
        <p:spPr bwMode="auto">
          <a:xfrm>
            <a:off x="0" y="371010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6149" t="50000" r="18468" b="34265"/>
          <a:stretch>
            <a:fillRect/>
          </a:stretch>
        </p:blipFill>
        <p:spPr bwMode="auto">
          <a:xfrm>
            <a:off x="0" y="2006178"/>
            <a:ext cx="9144000" cy="11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2920" t="18500" r="14861" b="25604"/>
          <a:stretch>
            <a:fillRect/>
          </a:stretch>
        </p:blipFill>
        <p:spPr bwMode="auto">
          <a:xfrm>
            <a:off x="827584" y="3717032"/>
            <a:ext cx="749461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14861" t="69687" r="14861" b="17516"/>
          <a:stretch>
            <a:fillRect/>
          </a:stretch>
        </p:blipFill>
        <p:spPr bwMode="auto">
          <a:xfrm>
            <a:off x="0" y="2895990"/>
            <a:ext cx="91440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142852"/>
            <a:ext cx="8991848" cy="567120"/>
          </a:xfrm>
          <a:prstGeom prst="rect">
            <a:avLst/>
          </a:prstGeom>
          <a:solidFill>
            <a:srgbClr val="FF9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hlinkClick r:id="rId5"/>
              </a:rPr>
              <a:t>http://rer.sagepub.com/content/83/1/70.full.pdf+html</a:t>
            </a:r>
            <a:r>
              <a:rPr lang="en-GB" sz="2800" dirty="0" smtClean="0"/>
              <a:t> </a:t>
            </a:r>
            <a:endParaRPr lang="en-GB" sz="2800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 l="3525" t="19622" r="66275" b="9168"/>
          <a:stretch>
            <a:fillRect/>
          </a:stretch>
        </p:blipFill>
        <p:spPr bwMode="auto">
          <a:xfrm>
            <a:off x="1643042" y="214290"/>
            <a:ext cx="578647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A50021"/>
          </a:solidFill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Things to Think About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661025"/>
          </a:xfrm>
        </p:spPr>
        <p:txBody>
          <a:bodyPr/>
          <a:lstStyle/>
          <a:p>
            <a:pPr marL="542925" indent="1162050" eaLnBrk="1" hangingPunct="1">
              <a:lnSpc>
                <a:spcPts val="3700"/>
              </a:lnSpc>
              <a:buSzPct val="150000"/>
              <a:buNone/>
              <a:tabLst>
                <a:tab pos="1704975" algn="l"/>
              </a:tabLst>
              <a:defRPr/>
            </a:pPr>
            <a:endParaRPr lang="en-GB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542925" indent="1162050" eaLnBrk="1" hangingPunct="1">
              <a:lnSpc>
                <a:spcPts val="3700"/>
              </a:lnSpc>
              <a:buSzPct val="150000"/>
              <a:buFont typeface="Wingdings" pitchFamily="2" charset="2"/>
              <a:buChar char="§"/>
              <a:tabLst>
                <a:tab pos="1704975" algn="l"/>
              </a:tabLs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Different starting points of students and their 	self-regulatory capacity</a:t>
            </a:r>
          </a:p>
          <a:p>
            <a:pPr marL="542925" indent="1162050" eaLnBrk="1" hangingPunct="1">
              <a:lnSpc>
                <a:spcPts val="3700"/>
              </a:lnSpc>
              <a:buSzPct val="15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Volition of students</a:t>
            </a:r>
          </a:p>
          <a:p>
            <a:pPr marL="542925" indent="1162050" eaLnBrk="1" hangingPunct="1">
              <a:lnSpc>
                <a:spcPts val="3700"/>
              </a:lnSpc>
              <a:buSzPct val="15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Feedback histories</a:t>
            </a:r>
          </a:p>
          <a:p>
            <a:pPr marL="542925" indent="1162050" eaLnBrk="1" hangingPunct="1">
              <a:lnSpc>
                <a:spcPts val="3700"/>
              </a:lnSpc>
              <a:buSzPct val="150000"/>
              <a:buFont typeface="Wingdings" pitchFamily="2" charset="2"/>
              <a:buChar char="§"/>
              <a:tabLst>
                <a:tab pos="1704975" algn="l"/>
              </a:tabLs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Fitness for purpose of assessment &amp; 	feedback</a:t>
            </a:r>
          </a:p>
          <a:p>
            <a:pPr marL="542925" indent="1162050" eaLnBrk="1" hangingPunct="1">
              <a:lnSpc>
                <a:spcPts val="3700"/>
              </a:lnSpc>
              <a:buSzPct val="150000"/>
              <a:buFont typeface="Wingdings" pitchFamily="2" charset="2"/>
              <a:buChar char="§"/>
              <a:tabLst>
                <a:tab pos="1704975" algn="l"/>
              </a:tabLs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Efficiency </a:t>
            </a:r>
          </a:p>
          <a:p>
            <a:pPr marL="542925" indent="1162050" eaLnBrk="1" hangingPunct="1">
              <a:lnSpc>
                <a:spcPts val="3700"/>
              </a:lnSpc>
              <a:buSzPct val="150000"/>
              <a:buFont typeface="Wingdings" pitchFamily="2" charset="2"/>
              <a:buChar char="§"/>
              <a:tabLst>
                <a:tab pos="1257300" algn="l"/>
              </a:tabLs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Sharing intentions</a:t>
            </a:r>
          </a:p>
          <a:p>
            <a:pPr marL="542925" indent="1162050" eaLnBrk="1" hangingPunct="1">
              <a:lnSpc>
                <a:spcPts val="3700"/>
              </a:lnSpc>
              <a:tabLst>
                <a:tab pos="1257300" algn="l"/>
              </a:tabLst>
              <a:defRPr/>
            </a:pPr>
            <a:endParaRPr lang="en-GB" sz="2800" dirty="0" smtClean="0">
              <a:latin typeface="Arial" charset="0"/>
              <a:cs typeface="Arial" charset="0"/>
            </a:endParaRPr>
          </a:p>
          <a:p>
            <a:pPr marL="542925" indent="0" eaLnBrk="1" hangingPunct="1">
              <a:lnSpc>
                <a:spcPts val="3700"/>
              </a:lnSpc>
              <a:buNone/>
              <a:tabLst>
                <a:tab pos="1257300" algn="l"/>
              </a:tabLst>
              <a:defRPr/>
            </a:pPr>
            <a:endParaRPr lang="en-GB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A50021"/>
          </a:solidFill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Core Questions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661025"/>
          </a:xfrm>
        </p:spPr>
        <p:txBody>
          <a:bodyPr/>
          <a:lstStyle/>
          <a:p>
            <a:pPr marL="542925" indent="1162050" eaLnBrk="1" hangingPunct="1">
              <a:lnSpc>
                <a:spcPts val="3700"/>
              </a:lnSpc>
              <a:buSzPct val="150000"/>
              <a:buNone/>
              <a:tabLst>
                <a:tab pos="1704975" algn="l"/>
              </a:tabLst>
              <a:defRPr/>
            </a:pPr>
            <a:endParaRPr lang="en-GB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343025" indent="0" eaLnBrk="1" hangingPunct="1">
              <a:lnSpc>
                <a:spcPts val="3700"/>
              </a:lnSpc>
              <a:buSzPct val="150000"/>
              <a:buNone/>
              <a:tabLst>
                <a:tab pos="1704975" algn="l"/>
              </a:tabLst>
              <a:defRPr/>
            </a:pPr>
            <a:endParaRPr lang="en-GB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343025" indent="0" eaLnBrk="1" hangingPunct="1">
              <a:lnSpc>
                <a:spcPts val="3700"/>
              </a:lnSpc>
              <a:buSzPct val="150000"/>
              <a:buNone/>
              <a:tabLst>
                <a:tab pos="1704975" algn="l"/>
              </a:tabLs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What does student engagement in assessment and feedback look like? </a:t>
            </a:r>
          </a:p>
          <a:p>
            <a:pPr marL="1343025" indent="0" eaLnBrk="1" hangingPunct="1">
              <a:lnSpc>
                <a:spcPts val="3700"/>
              </a:lnSpc>
              <a:buSzPct val="150000"/>
              <a:buNone/>
              <a:tabLst>
                <a:tab pos="1704975" algn="l"/>
              </a:tabLst>
              <a:defRPr/>
            </a:pPr>
            <a:endParaRPr lang="en-GB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343025" indent="0" eaLnBrk="1" hangingPunct="1">
              <a:lnSpc>
                <a:spcPts val="3700"/>
              </a:lnSpc>
              <a:buSzPct val="150000"/>
              <a:buNone/>
              <a:tabLst>
                <a:tab pos="1704975" algn="l"/>
              </a:tabLst>
              <a:defRPr/>
            </a:pPr>
            <a:r>
              <a:rPr lang="en-GB" sz="28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How can we promote this through holistic assessment designs? </a:t>
            </a:r>
          </a:p>
          <a:p>
            <a:pPr marL="1343025" indent="0" eaLnBrk="1" hangingPunct="1">
              <a:lnSpc>
                <a:spcPts val="3700"/>
              </a:lnSpc>
              <a:buSzPct val="150000"/>
              <a:buNone/>
              <a:tabLst>
                <a:tab pos="1704975" algn="l"/>
              </a:tabLst>
              <a:defRPr/>
            </a:pPr>
            <a:endParaRPr lang="en-GB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1343025" indent="0" eaLnBrk="1" hangingPunct="1">
              <a:lnSpc>
                <a:spcPts val="3700"/>
              </a:lnSpc>
              <a:buSzPct val="150000"/>
              <a:buNone/>
              <a:tabLst>
                <a:tab pos="1704975" algn="l"/>
              </a:tabLst>
              <a:defRPr/>
            </a:pPr>
            <a:r>
              <a:rPr lang="en-GB" sz="28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The emphasis has to be on promoting self-regulatory designs</a:t>
            </a:r>
          </a:p>
          <a:p>
            <a:pPr marL="1343025" indent="0" eaLnBrk="1" hangingPunct="1">
              <a:lnSpc>
                <a:spcPts val="3700"/>
              </a:lnSpc>
              <a:buSzPct val="150000"/>
              <a:buNone/>
              <a:tabLst>
                <a:tab pos="1704975" algn="l"/>
              </a:tabLst>
              <a:defRPr/>
            </a:pPr>
            <a:endParaRPr lang="en-GB" sz="2800" dirty="0" smtClean="0">
              <a:latin typeface="Arial" charset="0"/>
              <a:cs typeface="Arial" charset="0"/>
            </a:endParaRPr>
          </a:p>
          <a:p>
            <a:pPr marL="542925" indent="0" eaLnBrk="1" hangingPunct="1">
              <a:lnSpc>
                <a:spcPts val="3700"/>
              </a:lnSpc>
              <a:buNone/>
              <a:tabLst>
                <a:tab pos="1257300" algn="l"/>
              </a:tabLst>
              <a:defRPr/>
            </a:pPr>
            <a:endParaRPr lang="en-GB" sz="2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5661025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714375" indent="-714375">
              <a:buNone/>
            </a:pPr>
            <a:r>
              <a:rPr lang="en-GB" dirty="0" smtClean="0">
                <a:solidFill>
                  <a:schemeClr val="bg1"/>
                </a:solidFill>
              </a:rPr>
              <a:t>			</a:t>
            </a:r>
          </a:p>
          <a:p>
            <a:pPr indent="19050">
              <a:buSzPct val="130000"/>
              <a:buFont typeface="Arial" charset="0"/>
              <a:buNone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Between receiving and acting on feedback:</a:t>
            </a:r>
          </a:p>
          <a:p>
            <a:pPr indent="19050">
              <a:lnSpc>
                <a:spcPts val="800"/>
              </a:lnSpc>
              <a:buSzPct val="130000"/>
              <a:buFont typeface="Wingdings" pitchFamily="2" charset="2"/>
              <a:buChar char="§"/>
            </a:pPr>
            <a:endParaRPr lang="en-GB" sz="9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indent="19050">
              <a:buSzPct val="130000"/>
              <a:buFont typeface="Wingdings" pitchFamily="2" charset="2"/>
              <a:buChar char="§"/>
            </a:pPr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Complexity of how students make sense of, 	accept, and use feedback;</a:t>
            </a:r>
          </a:p>
          <a:p>
            <a:pPr indent="19050">
              <a:buSzPct val="130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Emotional impact of feedback;</a:t>
            </a:r>
          </a:p>
          <a:p>
            <a:pPr indent="19050">
              <a:buSzPct val="130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Ability to use feedback / appropriateness;</a:t>
            </a:r>
          </a:p>
          <a:p>
            <a:pPr indent="19050">
              <a:buSzPct val="130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Previous experiences;</a:t>
            </a:r>
          </a:p>
          <a:p>
            <a:pPr indent="19050">
              <a:buSzPct val="130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Goals;</a:t>
            </a:r>
          </a:p>
          <a:p>
            <a:pPr indent="19050">
              <a:buSzPct val="130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Beliefs about  the role of feedback;</a:t>
            </a:r>
          </a:p>
          <a:p>
            <a:pPr indent="19050">
              <a:buSzPct val="130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Agency; </a:t>
            </a:r>
          </a:p>
          <a:p>
            <a:pPr indent="19050">
              <a:buSzPct val="130000"/>
              <a:buFont typeface="Wingdings" pitchFamily="2" charset="2"/>
              <a:buChar char="§"/>
            </a:pPr>
            <a:r>
              <a:rPr lang="en-GB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	Networks;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A50021"/>
          </a:solidFill>
          <a:ln w="76200">
            <a:noFill/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Arial" charset="0"/>
              </a:rPr>
              <a:t>Feedback Gap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/>
          <a:srcRect l="20950" t="18164" r="20708" b="8987"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300788" y="836613"/>
            <a:ext cx="259238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71775" y="836613"/>
            <a:ext cx="187166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771775" y="-142875"/>
            <a:ext cx="9525" cy="1079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8829675" y="-133350"/>
            <a:ext cx="9525" cy="1079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18088" y="846138"/>
            <a:ext cx="93503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11776</TotalTime>
  <Words>348</Words>
  <Application>Microsoft Office PowerPoint</Application>
  <PresentationFormat>On-screen Show (4:3)</PresentationFormat>
  <Paragraphs>171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  Implementing Research-Informed Assessment Feedback Practice    </vt:lpstr>
      <vt:lpstr>Outline</vt:lpstr>
      <vt:lpstr>Does Feedback Work?</vt:lpstr>
      <vt:lpstr>Slide 4</vt:lpstr>
      <vt:lpstr>Slide 5</vt:lpstr>
      <vt:lpstr>Things to Think About</vt:lpstr>
      <vt:lpstr>Core Questions</vt:lpstr>
      <vt:lpstr>Feedback Gap</vt:lpstr>
      <vt:lpstr>Slide 9</vt:lpstr>
      <vt:lpstr> Repositioning Assessment Feedback  </vt:lpstr>
      <vt:lpstr> Current Considerations </vt:lpstr>
      <vt:lpstr>A Personal Learning Styles Pedagogy Approach</vt:lpstr>
      <vt:lpstr>References</vt:lpstr>
      <vt:lpstr>Cultivating a Deep Approach to FB / FF</vt:lpstr>
      <vt:lpstr>Making Effective Use of Feedback</vt:lpstr>
      <vt:lpstr>Foci for research</vt:lpstr>
      <vt:lpstr>Slide 17</vt:lpstr>
      <vt:lpstr>Assessment Practice Foci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</dc:creator>
  <cp:lastModifiedBy>0</cp:lastModifiedBy>
  <cp:revision>43</cp:revision>
  <dcterms:created xsi:type="dcterms:W3CDTF">2015-09-14T00:13:38Z</dcterms:created>
  <dcterms:modified xsi:type="dcterms:W3CDTF">2016-01-28T11:40:49Z</dcterms:modified>
</cp:coreProperties>
</file>